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Quicksand" panose="020B0604020202020204" charset="0"/>
      <p:regular r:id="rId20"/>
      <p:bold r:id="rId21"/>
    </p:embeddedFont>
    <p:embeddedFont>
      <p:font typeface="Quicksand Light" panose="020B0604020202020204" charset="0"/>
      <p:regular r:id="rId22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cce.io/tcc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ncce.io/ogl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ux-animal-bird-book-ebook-161439/" TargetMode="External"/><Relationship Id="rId7" Type="http://schemas.openxmlformats.org/officeDocument/2006/relationships/hyperlink" Target="https://pixabay.com/vectors/tux-animal-baseball-cap-bird-build-161507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tux-animal-bird-book-books-161406/" TargetMode="External"/><Relationship Id="rId5" Type="http://schemas.openxmlformats.org/officeDocument/2006/relationships/hyperlink" Target="https://pixabay.com/vectors/king-tut-tut-tutankhamun-tux-161521/" TargetMode="External"/><Relationship Id="rId4" Type="http://schemas.openxmlformats.org/officeDocument/2006/relationships/hyperlink" Target="https://pixabay.com/vectors/painter-tux-art-artist-beret-161318/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question-mark-why-icon-blue-usa-1332062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humb-up-hand-like-confirm-go-top-307176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wheelbarrow-tools-gardening-red-2029732/" TargetMode="External"/><Relationship Id="rId3" Type="http://schemas.openxmlformats.org/officeDocument/2006/relationships/hyperlink" Target="https://pixabay.com/vectors/unicycle-bike-wheel-sport-fun-310174/" TargetMode="External"/><Relationship Id="rId7" Type="http://schemas.openxmlformats.org/officeDocument/2006/relationships/hyperlink" Target="https://pixabay.com/vectors/animal-snake-happy-reptile-green-161424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animal-bird-duck-tier-vogel-2024030/" TargetMode="External"/><Relationship Id="rId5" Type="http://schemas.openxmlformats.org/officeDocument/2006/relationships/hyperlink" Target="https://pixabay.com/vectors/corgi-dog-puppy-2026347/" TargetMode="External"/><Relationship Id="rId4" Type="http://schemas.openxmlformats.org/officeDocument/2006/relationships/hyperlink" Target="https://pixabay.com/illustrations/bike-wheel-mountain-bike-cycling-757914/" TargetMode="Externa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people-persons-man-woman-black-467438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boy-happy-smile-smiling-face-head-312505/" TargetMode="External"/><Relationship Id="rId13" Type="http://schemas.openxmlformats.org/officeDocument/2006/relationships/hyperlink" Target="https://pixabay.com/vectors/head-cartoon-isolated-face-309540/" TargetMode="External"/><Relationship Id="rId3" Type="http://schemas.openxmlformats.org/officeDocument/2006/relationships/hyperlink" Target="https://pixabay.com/vectors/boy-afro-american-african-face-man-303687/" TargetMode="External"/><Relationship Id="rId7" Type="http://schemas.openxmlformats.org/officeDocument/2006/relationships/hyperlink" Target="https://pixabay.com/vectors/red-head-girl-face-smling-31117/" TargetMode="External"/><Relationship Id="rId12" Type="http://schemas.openxmlformats.org/officeDocument/2006/relationships/hyperlink" Target="https://pixabay.com/vectors/boy-head-red-glasses-happy-smiling-305598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woman-face-head-smile-happy-311485/" TargetMode="External"/><Relationship Id="rId11" Type="http://schemas.openxmlformats.org/officeDocument/2006/relationships/hyperlink" Target="https://pixabay.com/vectors/boy-sad-blond-face-head-curly-310550/" TargetMode="External"/><Relationship Id="rId5" Type="http://schemas.openxmlformats.org/officeDocument/2006/relationships/hyperlink" Target="https://pixabay.com/vectors/girl-face-head-ponytail-pigtails-306765/" TargetMode="External"/><Relationship Id="rId10" Type="http://schemas.openxmlformats.org/officeDocument/2006/relationships/hyperlink" Target="https://pixabay.com/vectors/girl-face-head-brown-hair-glasses-305587/" TargetMode="External"/><Relationship Id="rId4" Type="http://schemas.openxmlformats.org/officeDocument/2006/relationships/hyperlink" Target="https://pixabay.com/vectors/head-boy-face-smiling-happy-297258/" TargetMode="External"/><Relationship Id="rId9" Type="http://schemas.openxmlformats.org/officeDocument/2006/relationships/hyperlink" Target="https://pixabay.com/vectors/balding-man-face-brown-head-31110/" TargetMode="External"/><Relationship Id="rId14" Type="http://schemas.openxmlformats.org/officeDocument/2006/relationships/hyperlink" Target="https://pixabay.com/vectors/man-mustache-blond-comb-face-head-305591/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girl-face-head-ponytail-pigtails-306765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males-3d-model-isolated-3d-model-2364350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head-boy-face-smiling-happy-297258/" TargetMode="External"/><Relationship Id="rId7" Type="http://schemas.openxmlformats.org/officeDocument/2006/relationships/hyperlink" Target="https://pixabay.com/vectors/boy-happy-smile-smiling-face-head-312505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oy-afro-american-african-face-man-303687/" TargetMode="External"/><Relationship Id="rId5" Type="http://schemas.openxmlformats.org/officeDocument/2006/relationships/hyperlink" Target="https://pixabay.com/vectors/red-head-girl-face-smling-31117/" TargetMode="External"/><Relationship Id="rId4" Type="http://schemas.openxmlformats.org/officeDocument/2006/relationships/hyperlink" Target="https://pixabay.com/vectors/boy-sad-blond-face-head-curly-310550/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eyes-eye-color-iris-brown-blue-1185176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5ea948baa0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5ea948baa0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28-01-21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ncce.io/tcc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ncce.io/ogl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5eb07e6303_5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5eb07e6303_5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Computing: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https://pixabay.com/vectors/tux-animal-bird-book-ebook-161439/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Art: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https://pixabay.com/vectors/painter-tux-art-artist-beret-161318/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History: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https://pixabay.com/vectors/king-tut-tut-tutankhamun-tux-161521/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Literacy: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https://pixabay.com/vectors/tux-animal-bird-book-books-161406/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D.T.: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https://pixabay.com/vectors/tux-animal-baseball-cap-bird-build-161507/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7e2a7c3e20_0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7e2a7c3e20_0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5ea948baa0_5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5ea948baa0_5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Quicksand"/>
                <a:ea typeface="Quicksand"/>
                <a:cs typeface="Quicksand"/>
                <a:sym typeface="Quicksand"/>
              </a:rPr>
              <a:t>Screen recording: </a:t>
            </a:r>
            <a:r>
              <a:rPr lang="en-GB" u="sng" dirty="0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7ee41cd93f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7ee41cd93f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5ea948baa0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5ea948baa0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7ee41cd93f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7ee41cd93f_1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Question mark: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https://pixabay.com/illustrations/question-mark-why-icon-blue-usa-1332062/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7de7ed421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7de7ed421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https://pixabay.com/vectors/thumb-up-hand-like-confirm-go-top-307176/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5eb07e6303_5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5eb07e6303_5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5ea948baa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5ea948baa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eb07e630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eb07e630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Unicycle: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https://pixabay.com/vectors/unicycle-bike-wheel-sport-fun-310174/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Bike: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https://pixabay.com/illustrations/bike-wheel-mountain-bike-cycling-757914/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Dog: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https://pixabay.com/vectors/corgi-dog-puppy-2026347/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Duck: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https://pixabay.com/vectors/animal-bird-duck-tier-vogel-2024030/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Snake: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https://pixabay.com/vectors/animal-snake-happy-reptile-green-161424/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Wheelbarrow: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https://pixabay.com/vectors/wheelbarrow-tools-gardening-red-2029732/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7e2a7c3e2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7e2a7c3e2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Allow children time to think, write, pair, share.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People: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https://pixabay.com/illustrations/people-persons-man-woman-black-467438/</a:t>
            </a:r>
            <a:r>
              <a:rPr lang="en-GB"/>
              <a:t> 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5eb07e6303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5eb07e6303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Curly black hair: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https://pixabay.com/vectors/boy-afro-american-african-face-man-303687/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Boy brown hair: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https://pixabay.com/vectors/head-boy-face-smiling-happy-297258/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Girl bunches: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https://pixabay.com/vectors/girl-face-head-ponytail-pigtails-306765/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Brown hair &amp; earrings: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https://pixabay.com/vectors/woman-face-head-smile-happy-311485/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Smiley ginger hair no fringe: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https://pixabay.com/vectors/red-head-girl-face-smling-31117/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Grey hair: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https://pixabay.com/vectors/boy-happy-smile-smiling-face-head-312505/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Balding man: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9"/>
              </a:rPr>
              <a:t>https://pixabay.com/vectors/balding-man-face-brown-head-31110/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Girl with glasses: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0"/>
              </a:rPr>
              <a:t>https://pixabay.com/vectors/girl-face-head-brown-hair-glasses-305587/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Sad blonde boy: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1"/>
              </a:rPr>
              <a:t>https://pixabay.com/vectors/boy-sad-blond-face-head-curly-310550/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Boy red hair glasses: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2"/>
              </a:rPr>
              <a:t>https://pixabay.com/vectors/boy-head-red-glasses-happy-smiling-305598/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Bald person: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3"/>
              </a:rPr>
              <a:t>https://pixabay.com/vectors/head-cartoon-isolated-face-309540/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Moustache man: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4"/>
              </a:rPr>
              <a:t>https://pixabay.com/vectors/man-mustache-blond-comb-face-head-305591/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f9269246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7f9269246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Girl bunches: </a:t>
            </a:r>
            <a:r>
              <a:rPr lang="en-GB" u="sng">
                <a:solidFill>
                  <a:srgbClr val="3197A8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https://pixabay.com/vectors/girl-face-head-ponytail-pigtails-306765/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728e26ff67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728e26ff67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Figure: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https://pixabay.com/illustrations/males-3d-model-isolated-3d-model-2364350/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7e2a7c3e20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7e2a7c3e20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Boy brown hair: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https://pixabay.com/vectors/head-boy-face-smiling-happy-297258/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Sad blonde boy: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https://pixabay.com/vectors/boy-sad-blond-face-head-curly-310550/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Smiley ginger hair no fringe: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https://pixabay.com/vectors/red-head-girl-face-smling-31117/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Curly black hair: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https://pixabay.com/vectors/boy-afro-american-african-face-man-303687/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Grey hair: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https://pixabay.com/vectors/boy-happy-smile-smiling-face-head-312505/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7e2a7c3e20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7e2a7c3e20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Eyes: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https://pixabay.com/vectors/eyes-eye-color-iris-brown-blue-1185176/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7675" y="4249150"/>
            <a:ext cx="1465423" cy="65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s / Questions / Lists">
  <p:cSld name="TITLE_4_1_1_1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with heading)">
  <p:cSld name="TITLE_4_1_1_2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no heading)">
  <p:cSld name="TITLE_4_1_1_1_4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(no text under)">
  <p:cSld name="TITLE_4_1_1_1_3_2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r Images side by side">
  <p:cSld name="TITLE_4_1_1_1_3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">
  <p:cSld name="TITLE_4_1_1_1_1_1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 b="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155CC">
            <a:alpha val="55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hyperlink" Target="https://www.j2e.com/jit5#pictogram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5: Comparing people</a:t>
            </a:r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group 2 – Data and information – Pictograms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Tally charts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1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225" name="Google Shape;225;p1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26" name="Google Shape;226;p18"/>
          <p:cNvSpPr txBox="1">
            <a:spLocks noGrp="1"/>
          </p:cNvSpPr>
          <p:nvPr>
            <p:ph type="body" idx="4294967295"/>
          </p:nvPr>
        </p:nvSpPr>
        <p:spPr>
          <a:xfrm>
            <a:off x="310900" y="10231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What would you like to find out about the learners in our class?</a:t>
            </a:r>
            <a:endParaRPr b="1"/>
          </a:p>
        </p:txBody>
      </p:sp>
      <p:pic>
        <p:nvPicPr>
          <p:cNvPr id="227" name="Google Shape;22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901" y="2234675"/>
            <a:ext cx="1583700" cy="148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11375" y="2224457"/>
            <a:ext cx="1583700" cy="1502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09925" y="2159430"/>
            <a:ext cx="1420050" cy="1563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922097" y="2159431"/>
            <a:ext cx="1420056" cy="1451802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8"/>
          <p:cNvSpPr txBox="1">
            <a:spLocks noGrp="1"/>
          </p:cNvSpPr>
          <p:nvPr>
            <p:ph type="body" idx="4294967295"/>
          </p:nvPr>
        </p:nvSpPr>
        <p:spPr>
          <a:xfrm>
            <a:off x="310900" y="1461337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What is our class’s favourite subject?</a:t>
            </a:r>
            <a:endParaRPr b="1"/>
          </a:p>
        </p:txBody>
      </p:sp>
      <p:sp>
        <p:nvSpPr>
          <p:cNvPr id="232" name="Google Shape;232;p18"/>
          <p:cNvSpPr txBox="1">
            <a:spLocks noGrp="1"/>
          </p:cNvSpPr>
          <p:nvPr>
            <p:ph type="body" idx="4294967295"/>
          </p:nvPr>
        </p:nvSpPr>
        <p:spPr>
          <a:xfrm>
            <a:off x="310900" y="3949125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Art</a:t>
            </a:r>
            <a:endParaRPr b="1"/>
          </a:p>
        </p:txBody>
      </p:sp>
      <p:sp>
        <p:nvSpPr>
          <p:cNvPr id="233" name="Google Shape;233;p18"/>
          <p:cNvSpPr txBox="1">
            <a:spLocks noGrp="1"/>
          </p:cNvSpPr>
          <p:nvPr>
            <p:ph type="body" idx="4294967295"/>
          </p:nvPr>
        </p:nvSpPr>
        <p:spPr>
          <a:xfrm>
            <a:off x="2171775" y="3949125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Computing</a:t>
            </a:r>
            <a:endParaRPr b="1"/>
          </a:p>
        </p:txBody>
      </p:sp>
      <p:sp>
        <p:nvSpPr>
          <p:cNvPr id="234" name="Google Shape;234;p18"/>
          <p:cNvSpPr txBox="1">
            <a:spLocks noGrp="1"/>
          </p:cNvSpPr>
          <p:nvPr>
            <p:ph type="body" idx="4294967295"/>
          </p:nvPr>
        </p:nvSpPr>
        <p:spPr>
          <a:xfrm>
            <a:off x="5388500" y="3949125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History</a:t>
            </a:r>
            <a:endParaRPr b="1"/>
          </a:p>
        </p:txBody>
      </p:sp>
      <p:sp>
        <p:nvSpPr>
          <p:cNvPr id="235" name="Google Shape;235;p18"/>
          <p:cNvSpPr txBox="1">
            <a:spLocks noGrp="1"/>
          </p:cNvSpPr>
          <p:nvPr>
            <p:ph type="body" idx="4294967295"/>
          </p:nvPr>
        </p:nvSpPr>
        <p:spPr>
          <a:xfrm>
            <a:off x="3740550" y="3949125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English</a:t>
            </a:r>
            <a:endParaRPr b="1"/>
          </a:p>
        </p:txBody>
      </p:sp>
      <p:pic>
        <p:nvPicPr>
          <p:cNvPr id="236" name="Google Shape;236;p1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59792" y="2159429"/>
            <a:ext cx="1662900" cy="1652572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8"/>
          <p:cNvSpPr txBox="1">
            <a:spLocks noGrp="1"/>
          </p:cNvSpPr>
          <p:nvPr>
            <p:ph type="body" idx="4294967295"/>
          </p:nvPr>
        </p:nvSpPr>
        <p:spPr>
          <a:xfrm>
            <a:off x="7170200" y="3949125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D.T.</a:t>
            </a:r>
            <a:endParaRPr b="1"/>
          </a:p>
        </p:txBody>
      </p:sp>
      <p:sp>
        <p:nvSpPr>
          <p:cNvPr id="238" name="Google Shape;238;p18"/>
          <p:cNvSpPr txBox="1">
            <a:spLocks noGrp="1"/>
          </p:cNvSpPr>
          <p:nvPr>
            <p:ph type="body" idx="4294967295"/>
          </p:nvPr>
        </p:nvSpPr>
        <p:spPr>
          <a:xfrm>
            <a:off x="311400" y="4430325"/>
            <a:ext cx="85212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Question: </a:t>
            </a:r>
            <a:r>
              <a:rPr lang="en-GB"/>
              <a:t>What happens if your favourite subject isn’t on the list?</a:t>
            </a:r>
            <a:endParaRPr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9"/>
          <p:cNvSpPr txBox="1">
            <a:spLocks noGrp="1"/>
          </p:cNvSpPr>
          <p:nvPr>
            <p:ph type="title"/>
          </p:nvPr>
        </p:nvSpPr>
        <p:spPr>
          <a:xfrm>
            <a:off x="311400" y="3175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Tally charts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4" name="Google Shape;24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8387" y="459050"/>
            <a:ext cx="4086225" cy="4368951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1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246" name="Google Shape;246;p19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47" name="Google Shape;247;p19"/>
          <p:cNvSpPr txBox="1">
            <a:spLocks noGrp="1"/>
          </p:cNvSpPr>
          <p:nvPr>
            <p:ph type="body" idx="4294967295"/>
          </p:nvPr>
        </p:nvSpPr>
        <p:spPr>
          <a:xfrm>
            <a:off x="2798000" y="1531075"/>
            <a:ext cx="44247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100" b="1"/>
              <a:t>What is the most common hair colour in our class?</a:t>
            </a:r>
            <a:r>
              <a:rPr lang="en-GB" sz="1200" b="1"/>
              <a:t> </a:t>
            </a:r>
            <a:endParaRPr sz="1200" b="1"/>
          </a:p>
        </p:txBody>
      </p:sp>
      <p:sp>
        <p:nvSpPr>
          <p:cNvPr id="248" name="Google Shape;248;p19"/>
          <p:cNvSpPr txBox="1">
            <a:spLocks noGrp="1"/>
          </p:cNvSpPr>
          <p:nvPr>
            <p:ph type="body" idx="4294967295"/>
          </p:nvPr>
        </p:nvSpPr>
        <p:spPr>
          <a:xfrm>
            <a:off x="2712675" y="2085300"/>
            <a:ext cx="16167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100" b="1"/>
              <a:t>Hair Colour</a:t>
            </a:r>
            <a:endParaRPr sz="1200" b="1"/>
          </a:p>
        </p:txBody>
      </p:sp>
      <p:sp>
        <p:nvSpPr>
          <p:cNvPr id="249" name="Google Shape;249;p19"/>
          <p:cNvSpPr txBox="1">
            <a:spLocks noGrp="1"/>
          </p:cNvSpPr>
          <p:nvPr>
            <p:ph type="body" idx="4294967295"/>
          </p:nvPr>
        </p:nvSpPr>
        <p:spPr>
          <a:xfrm>
            <a:off x="2712675" y="2388975"/>
            <a:ext cx="16167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100" b="1"/>
              <a:t>Brown</a:t>
            </a:r>
            <a:endParaRPr sz="1200" b="1"/>
          </a:p>
        </p:txBody>
      </p:sp>
      <p:sp>
        <p:nvSpPr>
          <p:cNvPr id="250" name="Google Shape;250;p19"/>
          <p:cNvSpPr txBox="1">
            <a:spLocks noGrp="1"/>
          </p:cNvSpPr>
          <p:nvPr>
            <p:ph type="body" idx="4294967295"/>
          </p:nvPr>
        </p:nvSpPr>
        <p:spPr>
          <a:xfrm>
            <a:off x="2712675" y="2815125"/>
            <a:ext cx="16167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100" b="1"/>
              <a:t>Blonde</a:t>
            </a:r>
            <a:endParaRPr sz="1200" b="1"/>
          </a:p>
        </p:txBody>
      </p:sp>
      <p:sp>
        <p:nvSpPr>
          <p:cNvPr id="251" name="Google Shape;251;p19"/>
          <p:cNvSpPr txBox="1">
            <a:spLocks noGrp="1"/>
          </p:cNvSpPr>
          <p:nvPr>
            <p:ph type="body" idx="4294967295"/>
          </p:nvPr>
        </p:nvSpPr>
        <p:spPr>
          <a:xfrm>
            <a:off x="2712675" y="3241275"/>
            <a:ext cx="16167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100" b="1"/>
              <a:t>Ginger</a:t>
            </a:r>
            <a:endParaRPr sz="1200" b="1"/>
          </a:p>
        </p:txBody>
      </p:sp>
      <p:sp>
        <p:nvSpPr>
          <p:cNvPr id="252" name="Google Shape;252;p19"/>
          <p:cNvSpPr txBox="1">
            <a:spLocks noGrp="1"/>
          </p:cNvSpPr>
          <p:nvPr>
            <p:ph type="body" idx="4294967295"/>
          </p:nvPr>
        </p:nvSpPr>
        <p:spPr>
          <a:xfrm>
            <a:off x="2712675" y="3642200"/>
            <a:ext cx="16167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100" b="1"/>
              <a:t>Black</a:t>
            </a:r>
            <a:endParaRPr sz="1200" b="1"/>
          </a:p>
        </p:txBody>
      </p:sp>
      <p:sp>
        <p:nvSpPr>
          <p:cNvPr id="253" name="Google Shape;253;p19"/>
          <p:cNvSpPr txBox="1">
            <a:spLocks noGrp="1"/>
          </p:cNvSpPr>
          <p:nvPr>
            <p:ph type="body" idx="4294967295"/>
          </p:nvPr>
        </p:nvSpPr>
        <p:spPr>
          <a:xfrm>
            <a:off x="2712675" y="4055738"/>
            <a:ext cx="16167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100" b="1"/>
              <a:t>Grey</a:t>
            </a:r>
            <a:endParaRPr sz="1200" b="1"/>
          </a:p>
        </p:txBody>
      </p:sp>
      <p:sp>
        <p:nvSpPr>
          <p:cNvPr id="254" name="Google Shape;254;p19"/>
          <p:cNvSpPr/>
          <p:nvPr/>
        </p:nvSpPr>
        <p:spPr>
          <a:xfrm>
            <a:off x="310900" y="1421625"/>
            <a:ext cx="2145600" cy="5919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Choose your question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5" name="Google Shape;255;p19"/>
          <p:cNvSpPr/>
          <p:nvPr/>
        </p:nvSpPr>
        <p:spPr>
          <a:xfrm>
            <a:off x="2485300" y="1609575"/>
            <a:ext cx="374700" cy="2160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19"/>
          <p:cNvSpPr/>
          <p:nvPr/>
        </p:nvSpPr>
        <p:spPr>
          <a:xfrm>
            <a:off x="310900" y="2275800"/>
            <a:ext cx="2145600" cy="10695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Pick five options for the learners in the class to choose from</a:t>
            </a:r>
            <a:endParaRPr/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57" name="Google Shape;257;p19"/>
          <p:cNvSpPr/>
          <p:nvPr/>
        </p:nvSpPr>
        <p:spPr>
          <a:xfrm>
            <a:off x="2485300" y="2467800"/>
            <a:ext cx="444600" cy="216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19"/>
          <p:cNvSpPr/>
          <p:nvPr/>
        </p:nvSpPr>
        <p:spPr>
          <a:xfrm>
            <a:off x="2485300" y="2854010"/>
            <a:ext cx="444600" cy="216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9"/>
          <p:cNvSpPr/>
          <p:nvPr/>
        </p:nvSpPr>
        <p:spPr>
          <a:xfrm>
            <a:off x="2485300" y="3247726"/>
            <a:ext cx="444600" cy="216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9"/>
          <p:cNvSpPr/>
          <p:nvPr/>
        </p:nvSpPr>
        <p:spPr>
          <a:xfrm>
            <a:off x="2485300" y="3651512"/>
            <a:ext cx="444600" cy="216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9"/>
          <p:cNvSpPr/>
          <p:nvPr/>
        </p:nvSpPr>
        <p:spPr>
          <a:xfrm>
            <a:off x="2485300" y="4042650"/>
            <a:ext cx="444600" cy="216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9"/>
          <p:cNvSpPr/>
          <p:nvPr/>
        </p:nvSpPr>
        <p:spPr>
          <a:xfrm>
            <a:off x="310900" y="4342100"/>
            <a:ext cx="2145600" cy="4860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Do you need an ‘other’ option?</a:t>
            </a:r>
            <a:endParaRPr/>
          </a:p>
          <a:p>
            <a:pPr marL="0" lvl="0" indent="0" algn="ctr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63" name="Google Shape;263;p19"/>
          <p:cNvSpPr/>
          <p:nvPr/>
        </p:nvSpPr>
        <p:spPr>
          <a:xfrm>
            <a:off x="2485300" y="4469140"/>
            <a:ext cx="444600" cy="216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19"/>
          <p:cNvSpPr txBox="1">
            <a:spLocks noGrp="1"/>
          </p:cNvSpPr>
          <p:nvPr>
            <p:ph type="body" idx="4294967295"/>
          </p:nvPr>
        </p:nvSpPr>
        <p:spPr>
          <a:xfrm>
            <a:off x="2756575" y="4397250"/>
            <a:ext cx="15729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100" b="1"/>
              <a:t>Other </a:t>
            </a:r>
            <a:endParaRPr sz="1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0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Pictograms</a:t>
            </a:r>
            <a:endParaRPr/>
          </a:p>
        </p:txBody>
      </p:sp>
      <p:sp>
        <p:nvSpPr>
          <p:cNvPr id="270" name="Google Shape;270;p2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271" name="Google Shape;271;p20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2" name="2.4.5.3 - Pictograms">
            <a:hlinkClick r:id="" action="ppaction://media"/>
            <a:extLst>
              <a:ext uri="{FF2B5EF4-FFF2-40B4-BE49-F238E27FC236}">
                <a16:creationId xmlns:a16="http://schemas.microsoft.com/office/drawing/2014/main" id="{0B640925-3CCC-426B-B028-03BD06A0C97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9640" y="1017700"/>
            <a:ext cx="6131532" cy="373705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589FEB-DFCB-7924-D783-A017B2C67F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1247" y="2680496"/>
            <a:ext cx="1450180" cy="1450180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sp>
        <p:nvSpPr>
          <p:cNvPr id="4" name="Google Shape;206;p20">
            <a:extLst>
              <a:ext uri="{FF2B5EF4-FFF2-40B4-BE49-F238E27FC236}">
                <a16:creationId xmlns:a16="http://schemas.microsoft.com/office/drawing/2014/main" id="{E1A39F52-025B-CE99-2C2D-B5AA57EDAEF3}"/>
              </a:ext>
            </a:extLst>
          </p:cNvPr>
          <p:cNvSpPr txBox="1">
            <a:spLocks/>
          </p:cNvSpPr>
          <p:nvPr/>
        </p:nvSpPr>
        <p:spPr>
          <a:xfrm>
            <a:off x="7102612" y="1571891"/>
            <a:ext cx="1811852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indent="0">
              <a:buFont typeface="Quicksand"/>
              <a:buNone/>
            </a:pPr>
            <a:r>
              <a:rPr lang="en-GB" sz="1600" dirty="0">
                <a:hlinkClick r:id="rId7"/>
              </a:rPr>
              <a:t>Website link here </a:t>
            </a:r>
            <a:r>
              <a:rPr lang="en-GB" sz="1600" dirty="0"/>
              <a:t>or scan QR code: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Quicksand"/>
              <a:buNone/>
            </a:pP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6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Create your pictogram</a:t>
            </a:r>
            <a:endParaRPr/>
          </a:p>
        </p:txBody>
      </p:sp>
      <p:sp>
        <p:nvSpPr>
          <p:cNvPr id="278" name="Google Shape;278;p2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79" name="Google Shape;279;p2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280" name="Google Shape;28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6550" y="1023200"/>
            <a:ext cx="4750891" cy="3821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5: Comparing people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/>
              <a:t>What is our class’s favourite subject?</a:t>
            </a:r>
            <a:endParaRPr sz="1800" b="0"/>
          </a:p>
        </p:txBody>
      </p:sp>
      <p:sp>
        <p:nvSpPr>
          <p:cNvPr id="286" name="Google Shape;286;p2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287" name="Google Shape;287;p2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88" name="Google Shape;28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6550" y="1023200"/>
            <a:ext cx="4750891" cy="3821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did you find out?</a:t>
            </a:r>
            <a:endParaRPr sz="1800" b="0"/>
          </a:p>
        </p:txBody>
      </p:sp>
      <p:sp>
        <p:nvSpPr>
          <p:cNvPr id="294" name="Google Shape;294;p2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295" name="Google Shape;295;p2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96" name="Google Shape;29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1000" y="1023200"/>
            <a:ext cx="3821002" cy="3821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4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426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choose a suitable attribute to compare people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collect the data I need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create a pictogram and draw conclusions from it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sp>
        <p:nvSpPr>
          <p:cNvPr id="302" name="Google Shape;302;p2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confident are you? (1–3)</a:t>
            </a:r>
            <a:endParaRPr/>
          </a:p>
        </p:txBody>
      </p:sp>
      <p:sp>
        <p:nvSpPr>
          <p:cNvPr id="303" name="Google Shape;303;p2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304" name="Google Shape;304;p2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Assessment</a:t>
            </a:r>
            <a:endParaRPr/>
          </a:p>
        </p:txBody>
      </p:sp>
      <p:sp>
        <p:nvSpPr>
          <p:cNvPr id="305" name="Google Shape;305;p24"/>
          <p:cNvSpPr txBox="1"/>
          <p:nvPr/>
        </p:nvSpPr>
        <p:spPr>
          <a:xfrm>
            <a:off x="6185600" y="129260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3 - Very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06" name="Google Shape;306;p24"/>
          <p:cNvSpPr txBox="1"/>
          <p:nvPr/>
        </p:nvSpPr>
        <p:spPr>
          <a:xfrm>
            <a:off x="6263000" y="341435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1 - Not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307" name="Google Shape;30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224" y="1131670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981799" y="2192558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32624" y="3253433"/>
            <a:ext cx="485775" cy="7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24"/>
          <p:cNvSpPr txBox="1"/>
          <p:nvPr/>
        </p:nvSpPr>
        <p:spPr>
          <a:xfrm>
            <a:off x="6185600" y="2347550"/>
            <a:ext cx="1448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2 - Unsure 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5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In this lesson, you 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Recognised that people can be described by attributes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316" name="Google Shape;316;p2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317" name="Google Shape;317;p2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318" name="Google Shape;318;p25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Next lesson, you will 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Explain that we can present information using a computer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2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To recognise that people can be described by attributes</a:t>
            </a:r>
            <a:endParaRPr b="1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choose a suitable attribute to compare people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collect the data I need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create a pictogram and draw conclusions from it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b="1"/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5</a:t>
            </a: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Comparing people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/>
              <a:t>We can describe and group objects using attributes such as:</a:t>
            </a:r>
            <a:endParaRPr sz="2200"/>
          </a:p>
        </p:txBody>
      </p:sp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1011900" y="4114800"/>
            <a:ext cx="28743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Number of wheels</a:t>
            </a: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5257800" y="4114800"/>
            <a:ext cx="35649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Number of legs</a:t>
            </a:r>
            <a:endParaRPr/>
          </a:p>
        </p:txBody>
      </p:sp>
      <p:pic>
        <p:nvPicPr>
          <p:cNvPr id="69" name="Google Shape;69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5250" y="1225075"/>
            <a:ext cx="771119" cy="138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44100" y="1394997"/>
            <a:ext cx="2198774" cy="1243118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17350" y="3015425"/>
            <a:ext cx="2198774" cy="1099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27375" y="1368225"/>
            <a:ext cx="1347322" cy="1243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90750" y="1442125"/>
            <a:ext cx="1108456" cy="1243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077636" y="2853527"/>
            <a:ext cx="1925237" cy="132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can also use attributes to describe people </a:t>
            </a:r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Can you think of any attributes you can use to describe people?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83" name="Google Shape;83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5514" y="1059899"/>
            <a:ext cx="4123776" cy="3015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title"/>
          </p:nvPr>
        </p:nvSpPr>
        <p:spPr>
          <a:xfrm>
            <a:off x="387025" y="327963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 they have hair?</a:t>
            </a:r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/>
          </p:nvPr>
        </p:nvSpPr>
        <p:spPr>
          <a:xfrm>
            <a:off x="387025" y="327975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 they have curly hair?</a:t>
            </a:r>
            <a:endParaRPr/>
          </a:p>
        </p:txBody>
      </p:sp>
      <p:sp>
        <p:nvSpPr>
          <p:cNvPr id="90" name="Google Shape;90;p13"/>
          <p:cNvSpPr txBox="1">
            <a:spLocks noGrp="1"/>
          </p:cNvSpPr>
          <p:nvPr>
            <p:ph type="title"/>
          </p:nvPr>
        </p:nvSpPr>
        <p:spPr>
          <a:xfrm>
            <a:off x="387025" y="31685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 they have brown hair?</a:t>
            </a:r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title"/>
          </p:nvPr>
        </p:nvSpPr>
        <p:spPr>
          <a:xfrm>
            <a:off x="387025" y="316863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 they have a moustache?</a:t>
            </a:r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Who have I picked?</a:t>
            </a:r>
            <a:endParaRPr/>
          </a:p>
        </p:txBody>
      </p:sp>
      <p:sp>
        <p:nvSpPr>
          <p:cNvPr id="93" name="Google Shape;93;p13"/>
          <p:cNvSpPr txBox="1">
            <a:spLocks noGrp="1"/>
          </p:cNvSpPr>
          <p:nvPr>
            <p:ph type="title"/>
          </p:nvPr>
        </p:nvSpPr>
        <p:spPr>
          <a:xfrm>
            <a:off x="387025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Are they happy?</a:t>
            </a:r>
            <a:endParaRPr/>
          </a:p>
        </p:txBody>
      </p:sp>
      <p:sp>
        <p:nvSpPr>
          <p:cNvPr id="94" name="Google Shape;94;p13"/>
          <p:cNvSpPr txBox="1">
            <a:spLocks noGrp="1"/>
          </p:cNvSpPr>
          <p:nvPr>
            <p:ph type="title"/>
          </p:nvPr>
        </p:nvSpPr>
        <p:spPr>
          <a:xfrm>
            <a:off x="387025" y="32795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Are they wearing glasses?</a:t>
            </a:r>
            <a:endParaRPr/>
          </a:p>
        </p:txBody>
      </p:sp>
      <p:sp>
        <p:nvSpPr>
          <p:cNvPr id="95" name="Google Shape;95;p13"/>
          <p:cNvSpPr txBox="1">
            <a:spLocks noGrp="1"/>
          </p:cNvSpPr>
          <p:nvPr>
            <p:ph type="title"/>
          </p:nvPr>
        </p:nvSpPr>
        <p:spPr>
          <a:xfrm>
            <a:off x="387025" y="32795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Are they a girl?</a:t>
            </a:r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98" name="Google Shape;98;p13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Question</a:t>
            </a:r>
            <a:r>
              <a:rPr lang="en-GB"/>
              <a:t>: I have chosen one of these people. Can you guess who it is by asking questions about their attributes?</a:t>
            </a:r>
            <a:endParaRPr b="1"/>
          </a:p>
        </p:txBody>
      </p:sp>
      <p:pic>
        <p:nvPicPr>
          <p:cNvPr id="99" name="Google Shape;9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6750" y="1017720"/>
            <a:ext cx="1096018" cy="1157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8943" y="1017698"/>
            <a:ext cx="1096020" cy="1135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45186" y="1039923"/>
            <a:ext cx="1376093" cy="1059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57401" y="2696937"/>
            <a:ext cx="1028950" cy="1018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76975" y="2711403"/>
            <a:ext cx="973000" cy="942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60613" y="2667597"/>
            <a:ext cx="1138675" cy="1030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244496" y="2682697"/>
            <a:ext cx="1028943" cy="1048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764238" y="2683258"/>
            <a:ext cx="1028950" cy="1091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205797" y="1023200"/>
            <a:ext cx="1019030" cy="107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838882" y="1017699"/>
            <a:ext cx="1198069" cy="1123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3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902531" y="2710965"/>
            <a:ext cx="1028940" cy="9899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3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7509332" y="1023200"/>
            <a:ext cx="1096017" cy="102820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3"/>
          <p:cNvSpPr/>
          <p:nvPr/>
        </p:nvSpPr>
        <p:spPr>
          <a:xfrm>
            <a:off x="6276587" y="1176282"/>
            <a:ext cx="877500" cy="786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13"/>
          <p:cNvSpPr/>
          <p:nvPr/>
        </p:nvSpPr>
        <p:spPr>
          <a:xfrm>
            <a:off x="4822465" y="2776547"/>
            <a:ext cx="885900" cy="813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13"/>
          <p:cNvSpPr/>
          <p:nvPr/>
        </p:nvSpPr>
        <p:spPr>
          <a:xfrm>
            <a:off x="1960726" y="1255473"/>
            <a:ext cx="877500" cy="786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13"/>
          <p:cNvSpPr/>
          <p:nvPr/>
        </p:nvSpPr>
        <p:spPr>
          <a:xfrm>
            <a:off x="4781511" y="1225321"/>
            <a:ext cx="877500" cy="786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3"/>
          <p:cNvSpPr/>
          <p:nvPr/>
        </p:nvSpPr>
        <p:spPr>
          <a:xfrm>
            <a:off x="6328927" y="2849500"/>
            <a:ext cx="885900" cy="813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3"/>
          <p:cNvSpPr/>
          <p:nvPr/>
        </p:nvSpPr>
        <p:spPr>
          <a:xfrm>
            <a:off x="7576980" y="2822433"/>
            <a:ext cx="885900" cy="813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13"/>
          <p:cNvSpPr/>
          <p:nvPr/>
        </p:nvSpPr>
        <p:spPr>
          <a:xfrm>
            <a:off x="1974033" y="2758586"/>
            <a:ext cx="885900" cy="813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13"/>
          <p:cNvSpPr/>
          <p:nvPr/>
        </p:nvSpPr>
        <p:spPr>
          <a:xfrm>
            <a:off x="686046" y="1203096"/>
            <a:ext cx="877500" cy="786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13"/>
          <p:cNvSpPr/>
          <p:nvPr/>
        </p:nvSpPr>
        <p:spPr>
          <a:xfrm>
            <a:off x="3312369" y="1203096"/>
            <a:ext cx="877500" cy="786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13"/>
          <p:cNvSpPr/>
          <p:nvPr/>
        </p:nvSpPr>
        <p:spPr>
          <a:xfrm>
            <a:off x="3316012" y="2799141"/>
            <a:ext cx="885900" cy="813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13"/>
          <p:cNvSpPr/>
          <p:nvPr/>
        </p:nvSpPr>
        <p:spPr>
          <a:xfrm>
            <a:off x="632103" y="2776558"/>
            <a:ext cx="885900" cy="813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13"/>
          <p:cNvSpPr txBox="1"/>
          <p:nvPr/>
        </p:nvSpPr>
        <p:spPr>
          <a:xfrm>
            <a:off x="385100" y="2053313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Ashley</a:t>
            </a:r>
            <a:endParaRPr sz="1800"/>
          </a:p>
        </p:txBody>
      </p:sp>
      <p:sp>
        <p:nvSpPr>
          <p:cNvPr id="123" name="Google Shape;123;p13"/>
          <p:cNvSpPr txBox="1"/>
          <p:nvPr/>
        </p:nvSpPr>
        <p:spPr>
          <a:xfrm>
            <a:off x="1711425" y="2053313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Henry</a:t>
            </a:r>
            <a:endParaRPr sz="1800"/>
          </a:p>
        </p:txBody>
      </p:sp>
      <p:sp>
        <p:nvSpPr>
          <p:cNvPr id="124" name="Google Shape;124;p13"/>
          <p:cNvSpPr txBox="1"/>
          <p:nvPr/>
        </p:nvSpPr>
        <p:spPr>
          <a:xfrm>
            <a:off x="3063075" y="2053325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Ash</a:t>
            </a:r>
            <a:endParaRPr sz="1800"/>
          </a:p>
        </p:txBody>
      </p:sp>
      <p:sp>
        <p:nvSpPr>
          <p:cNvPr id="125" name="Google Shape;125;p13"/>
          <p:cNvSpPr txBox="1"/>
          <p:nvPr/>
        </p:nvSpPr>
        <p:spPr>
          <a:xfrm>
            <a:off x="4545163" y="2059425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Cat</a:t>
            </a:r>
            <a:endParaRPr sz="1800"/>
          </a:p>
        </p:txBody>
      </p:sp>
      <p:sp>
        <p:nvSpPr>
          <p:cNvPr id="126" name="Google Shape;126;p13"/>
          <p:cNvSpPr txBox="1"/>
          <p:nvPr/>
        </p:nvSpPr>
        <p:spPr>
          <a:xfrm>
            <a:off x="6046325" y="2047225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Sam</a:t>
            </a:r>
            <a:endParaRPr sz="1800"/>
          </a:p>
        </p:txBody>
      </p:sp>
      <p:sp>
        <p:nvSpPr>
          <p:cNvPr id="127" name="Google Shape;127;p13"/>
          <p:cNvSpPr txBox="1"/>
          <p:nvPr/>
        </p:nvSpPr>
        <p:spPr>
          <a:xfrm>
            <a:off x="7397975" y="2047213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Bob</a:t>
            </a:r>
            <a:endParaRPr sz="1800"/>
          </a:p>
        </p:txBody>
      </p:sp>
      <p:sp>
        <p:nvSpPr>
          <p:cNvPr id="128" name="Google Shape;128;p13"/>
          <p:cNvSpPr txBox="1"/>
          <p:nvPr/>
        </p:nvSpPr>
        <p:spPr>
          <a:xfrm>
            <a:off x="387013" y="3604400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Miles</a:t>
            </a:r>
            <a:endParaRPr sz="1800"/>
          </a:p>
        </p:txBody>
      </p:sp>
      <p:sp>
        <p:nvSpPr>
          <p:cNvPr id="129" name="Google Shape;129;p13"/>
          <p:cNvSpPr txBox="1"/>
          <p:nvPr/>
        </p:nvSpPr>
        <p:spPr>
          <a:xfrm>
            <a:off x="1728938" y="3604400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Abdul</a:t>
            </a:r>
            <a:endParaRPr sz="1800"/>
          </a:p>
        </p:txBody>
      </p:sp>
      <p:sp>
        <p:nvSpPr>
          <p:cNvPr id="130" name="Google Shape;130;p13"/>
          <p:cNvSpPr txBox="1"/>
          <p:nvPr/>
        </p:nvSpPr>
        <p:spPr>
          <a:xfrm>
            <a:off x="3040938" y="3604400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Mick</a:t>
            </a:r>
            <a:endParaRPr sz="1800"/>
          </a:p>
        </p:txBody>
      </p:sp>
      <p:sp>
        <p:nvSpPr>
          <p:cNvPr id="131" name="Google Shape;131;p13"/>
          <p:cNvSpPr txBox="1"/>
          <p:nvPr/>
        </p:nvSpPr>
        <p:spPr>
          <a:xfrm>
            <a:off x="4590663" y="3626625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Petra</a:t>
            </a:r>
            <a:endParaRPr sz="1800"/>
          </a:p>
        </p:txBody>
      </p:sp>
      <p:sp>
        <p:nvSpPr>
          <p:cNvPr id="132" name="Google Shape;132;p13"/>
          <p:cNvSpPr txBox="1"/>
          <p:nvPr/>
        </p:nvSpPr>
        <p:spPr>
          <a:xfrm>
            <a:off x="6083825" y="3626625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Val</a:t>
            </a:r>
            <a:endParaRPr sz="1800"/>
          </a:p>
        </p:txBody>
      </p:sp>
      <p:sp>
        <p:nvSpPr>
          <p:cNvPr id="133" name="Google Shape;133;p13"/>
          <p:cNvSpPr txBox="1"/>
          <p:nvPr/>
        </p:nvSpPr>
        <p:spPr>
          <a:xfrm>
            <a:off x="7392713" y="3663100"/>
            <a:ext cx="1376100" cy="4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Kim</a:t>
            </a:r>
            <a:endParaRPr sz="1800"/>
          </a:p>
        </p:txBody>
      </p:sp>
      <p:sp>
        <p:nvSpPr>
          <p:cNvPr id="134" name="Google Shape;134;p13"/>
          <p:cNvSpPr txBox="1">
            <a:spLocks noGrp="1"/>
          </p:cNvSpPr>
          <p:nvPr>
            <p:ph type="title"/>
          </p:nvPr>
        </p:nvSpPr>
        <p:spPr>
          <a:xfrm>
            <a:off x="2931463" y="319600"/>
            <a:ext cx="48588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Yes</a:t>
            </a:r>
            <a:endParaRPr/>
          </a:p>
        </p:txBody>
      </p:sp>
      <p:sp>
        <p:nvSpPr>
          <p:cNvPr id="135" name="Google Shape;135;p13"/>
          <p:cNvSpPr txBox="1">
            <a:spLocks noGrp="1"/>
          </p:cNvSpPr>
          <p:nvPr>
            <p:ph type="title"/>
          </p:nvPr>
        </p:nvSpPr>
        <p:spPr>
          <a:xfrm>
            <a:off x="4359338" y="320838"/>
            <a:ext cx="18276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</a:t>
            </a:r>
            <a:endParaRPr/>
          </a:p>
        </p:txBody>
      </p:sp>
      <p:sp>
        <p:nvSpPr>
          <p:cNvPr id="136" name="Google Shape;136;p13"/>
          <p:cNvSpPr txBox="1">
            <a:spLocks noGrp="1"/>
          </p:cNvSpPr>
          <p:nvPr>
            <p:ph type="title"/>
          </p:nvPr>
        </p:nvSpPr>
        <p:spPr>
          <a:xfrm>
            <a:off x="3105050" y="327938"/>
            <a:ext cx="18276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</a:t>
            </a:r>
            <a:endParaRPr/>
          </a:p>
        </p:txBody>
      </p:sp>
      <p:sp>
        <p:nvSpPr>
          <p:cNvPr id="137" name="Google Shape;137;p13"/>
          <p:cNvSpPr txBox="1">
            <a:spLocks noGrp="1"/>
          </p:cNvSpPr>
          <p:nvPr>
            <p:ph type="title"/>
          </p:nvPr>
        </p:nvSpPr>
        <p:spPr>
          <a:xfrm>
            <a:off x="3315988" y="327963"/>
            <a:ext cx="18276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Yes</a:t>
            </a:r>
            <a:endParaRPr/>
          </a:p>
        </p:txBody>
      </p:sp>
      <p:sp>
        <p:nvSpPr>
          <p:cNvPr id="138" name="Google Shape;138;p13"/>
          <p:cNvSpPr txBox="1">
            <a:spLocks noGrp="1"/>
          </p:cNvSpPr>
          <p:nvPr>
            <p:ph type="title"/>
          </p:nvPr>
        </p:nvSpPr>
        <p:spPr>
          <a:xfrm>
            <a:off x="4093688" y="327963"/>
            <a:ext cx="18276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</a:t>
            </a:r>
            <a:endParaRPr/>
          </a:p>
        </p:txBody>
      </p:sp>
      <p:sp>
        <p:nvSpPr>
          <p:cNvPr id="139" name="Google Shape;139;p13"/>
          <p:cNvSpPr txBox="1">
            <a:spLocks noGrp="1"/>
          </p:cNvSpPr>
          <p:nvPr>
            <p:ph type="title"/>
          </p:nvPr>
        </p:nvSpPr>
        <p:spPr>
          <a:xfrm>
            <a:off x="4201888" y="327950"/>
            <a:ext cx="18276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</a:t>
            </a:r>
            <a:endParaRPr/>
          </a:p>
        </p:txBody>
      </p:sp>
      <p:sp>
        <p:nvSpPr>
          <p:cNvPr id="140" name="Google Shape;140;p13"/>
          <p:cNvSpPr txBox="1">
            <a:spLocks noGrp="1"/>
          </p:cNvSpPr>
          <p:nvPr>
            <p:ph type="title"/>
          </p:nvPr>
        </p:nvSpPr>
        <p:spPr>
          <a:xfrm>
            <a:off x="4590663" y="327963"/>
            <a:ext cx="18276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Yes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38139" y="1750440"/>
            <a:ext cx="2667699" cy="2054174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4"/>
          <p:cNvSpPr txBox="1">
            <a:spLocks noGrp="1"/>
          </p:cNvSpPr>
          <p:nvPr>
            <p:ph type="body" idx="4294967295"/>
          </p:nvPr>
        </p:nvSpPr>
        <p:spPr>
          <a:xfrm>
            <a:off x="476000" y="4359875"/>
            <a:ext cx="8215500" cy="45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Cat is an electrician, this is the ‘job’ attribute. Not all attributes can be seen.</a:t>
            </a:r>
            <a:endParaRPr/>
          </a:p>
        </p:txBody>
      </p:sp>
      <p:sp>
        <p:nvSpPr>
          <p:cNvPr id="147" name="Google Shape;147;p14"/>
          <p:cNvSpPr txBox="1">
            <a:spLocks noGrp="1"/>
          </p:cNvSpPr>
          <p:nvPr>
            <p:ph type="body" idx="1"/>
          </p:nvPr>
        </p:nvSpPr>
        <p:spPr>
          <a:xfrm>
            <a:off x="1227850" y="2938813"/>
            <a:ext cx="1714500" cy="53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Mood: happy</a:t>
            </a:r>
            <a:endParaRPr/>
          </a:p>
        </p:txBody>
      </p:sp>
      <p:sp>
        <p:nvSpPr>
          <p:cNvPr id="148" name="Google Shape;148;p14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Kat’s attributes</a:t>
            </a:r>
            <a:endParaRPr/>
          </a:p>
        </p:txBody>
      </p:sp>
      <p:sp>
        <p:nvSpPr>
          <p:cNvPr id="149" name="Google Shape;149;p1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150" name="Google Shape;150;p14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51" name="Google Shape;151;p14"/>
          <p:cNvSpPr txBox="1"/>
          <p:nvPr/>
        </p:nvSpPr>
        <p:spPr>
          <a:xfrm>
            <a:off x="3478900" y="3804625"/>
            <a:ext cx="2186100" cy="4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Kat</a:t>
            </a:r>
            <a:endParaRPr sz="1800"/>
          </a:p>
        </p:txBody>
      </p:sp>
      <p:sp>
        <p:nvSpPr>
          <p:cNvPr id="152" name="Google Shape;152;p14"/>
          <p:cNvSpPr txBox="1"/>
          <p:nvPr/>
        </p:nvSpPr>
        <p:spPr>
          <a:xfrm>
            <a:off x="6568400" y="3199125"/>
            <a:ext cx="1876800" cy="4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Moustache: no</a:t>
            </a:r>
            <a:endParaRPr sz="18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53" name="Google Shape;153;p14"/>
          <p:cNvSpPr txBox="1"/>
          <p:nvPr/>
        </p:nvSpPr>
        <p:spPr>
          <a:xfrm>
            <a:off x="6073750" y="1829038"/>
            <a:ext cx="2270700" cy="4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Hair colour: black</a:t>
            </a:r>
            <a:endParaRPr sz="18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154" name="Google Shape;154;p14"/>
          <p:cNvCxnSpPr>
            <a:stCxn id="152" idx="1"/>
          </p:cNvCxnSpPr>
          <p:nvPr/>
        </p:nvCxnSpPr>
        <p:spPr>
          <a:xfrm rot="10800000">
            <a:off x="4700600" y="3098775"/>
            <a:ext cx="1867800" cy="3063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5" name="Google Shape;155;p14"/>
          <p:cNvSpPr txBox="1"/>
          <p:nvPr/>
        </p:nvSpPr>
        <p:spPr>
          <a:xfrm>
            <a:off x="2789975" y="1048325"/>
            <a:ext cx="2340000" cy="5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Hair style: curly</a:t>
            </a:r>
            <a:endParaRPr sz="18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156" name="Google Shape;156;p14"/>
          <p:cNvCxnSpPr>
            <a:stCxn id="153" idx="1"/>
          </p:cNvCxnSpPr>
          <p:nvPr/>
        </p:nvCxnSpPr>
        <p:spPr>
          <a:xfrm flipH="1">
            <a:off x="5549650" y="2058238"/>
            <a:ext cx="524100" cy="849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7" name="Google Shape;157;p14"/>
          <p:cNvCxnSpPr>
            <a:stCxn id="155" idx="2"/>
          </p:cNvCxnSpPr>
          <p:nvPr/>
        </p:nvCxnSpPr>
        <p:spPr>
          <a:xfrm>
            <a:off x="3959975" y="1587725"/>
            <a:ext cx="496800" cy="5040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8" name="Google Shape;158;p14"/>
          <p:cNvSpPr txBox="1"/>
          <p:nvPr/>
        </p:nvSpPr>
        <p:spPr>
          <a:xfrm>
            <a:off x="5665000" y="1048325"/>
            <a:ext cx="1146900" cy="4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Hair: yes</a:t>
            </a:r>
            <a:endParaRPr sz="18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59" name="Google Shape;159;p14"/>
          <p:cNvSpPr txBox="1"/>
          <p:nvPr/>
        </p:nvSpPr>
        <p:spPr>
          <a:xfrm>
            <a:off x="476000" y="1277525"/>
            <a:ext cx="1846200" cy="4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Gender: female</a:t>
            </a:r>
            <a:endParaRPr sz="18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60" name="Google Shape;160;p14"/>
          <p:cNvSpPr txBox="1"/>
          <p:nvPr/>
        </p:nvSpPr>
        <p:spPr>
          <a:xfrm>
            <a:off x="1448050" y="2018275"/>
            <a:ext cx="1494300" cy="41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Glasses: no</a:t>
            </a:r>
            <a:endParaRPr sz="18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cxnSp>
        <p:nvCxnSpPr>
          <p:cNvPr id="161" name="Google Shape;161;p14"/>
          <p:cNvCxnSpPr>
            <a:stCxn id="158" idx="1"/>
          </p:cNvCxnSpPr>
          <p:nvPr/>
        </p:nvCxnSpPr>
        <p:spPr>
          <a:xfrm flipH="1">
            <a:off x="4819900" y="1277525"/>
            <a:ext cx="845100" cy="9867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2" name="Google Shape;162;p14"/>
          <p:cNvCxnSpPr>
            <a:stCxn id="160" idx="3"/>
          </p:cNvCxnSpPr>
          <p:nvPr/>
        </p:nvCxnSpPr>
        <p:spPr>
          <a:xfrm>
            <a:off x="2942350" y="2224225"/>
            <a:ext cx="1468800" cy="499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3" name="Google Shape;163;p14"/>
          <p:cNvCxnSpPr>
            <a:stCxn id="147" idx="3"/>
          </p:cNvCxnSpPr>
          <p:nvPr/>
        </p:nvCxnSpPr>
        <p:spPr>
          <a:xfrm>
            <a:off x="2942350" y="3208513"/>
            <a:ext cx="1315500" cy="1116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5"/>
          <p:cNvSpPr txBox="1">
            <a:spLocks noGrp="1"/>
          </p:cNvSpPr>
          <p:nvPr>
            <p:ph type="body" idx="1"/>
          </p:nvPr>
        </p:nvSpPr>
        <p:spPr>
          <a:xfrm>
            <a:off x="310900" y="1703524"/>
            <a:ext cx="40965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Brothers you have</a:t>
            </a:r>
            <a:endParaRPr/>
          </a:p>
        </p:txBody>
      </p:sp>
      <p:sp>
        <p:nvSpPr>
          <p:cNvPr id="169" name="Google Shape;169;p1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Other attributes of people</a:t>
            </a:r>
            <a:endParaRPr/>
          </a:p>
        </p:txBody>
      </p:sp>
      <p:sp>
        <p:nvSpPr>
          <p:cNvPr id="170" name="Google Shape;170;p1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71" name="Google Shape;171;p1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72" name="Google Shape;172;p15"/>
          <p:cNvSpPr txBox="1">
            <a:spLocks noGrp="1"/>
          </p:cNvSpPr>
          <p:nvPr>
            <p:ph type="body" idx="1"/>
          </p:nvPr>
        </p:nvSpPr>
        <p:spPr>
          <a:xfrm>
            <a:off x="310900" y="2166724"/>
            <a:ext cx="40965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Pets you have</a:t>
            </a:r>
            <a:endParaRPr/>
          </a:p>
        </p:txBody>
      </p:sp>
      <p:sp>
        <p:nvSpPr>
          <p:cNvPr id="173" name="Google Shape;173;p15"/>
          <p:cNvSpPr txBox="1">
            <a:spLocks noGrp="1"/>
          </p:cNvSpPr>
          <p:nvPr>
            <p:ph type="body" idx="1"/>
          </p:nvPr>
        </p:nvSpPr>
        <p:spPr>
          <a:xfrm>
            <a:off x="310900" y="3163324"/>
            <a:ext cx="40965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Like tomatoes</a:t>
            </a:r>
            <a:endParaRPr/>
          </a:p>
        </p:txBody>
      </p:sp>
      <p:sp>
        <p:nvSpPr>
          <p:cNvPr id="174" name="Google Shape;174;p15"/>
          <p:cNvSpPr txBox="1">
            <a:spLocks noGrp="1"/>
          </p:cNvSpPr>
          <p:nvPr>
            <p:ph type="body" idx="1"/>
          </p:nvPr>
        </p:nvSpPr>
        <p:spPr>
          <a:xfrm>
            <a:off x="310900" y="3626524"/>
            <a:ext cx="40965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Have a packed lunch today</a:t>
            </a:r>
            <a:endParaRPr/>
          </a:p>
        </p:txBody>
      </p:sp>
      <p:sp>
        <p:nvSpPr>
          <p:cNvPr id="175" name="Google Shape;175;p15"/>
          <p:cNvSpPr txBox="1">
            <a:spLocks noGrp="1"/>
          </p:cNvSpPr>
          <p:nvPr>
            <p:ph type="body" idx="1"/>
          </p:nvPr>
        </p:nvSpPr>
        <p:spPr>
          <a:xfrm>
            <a:off x="310900" y="1170112"/>
            <a:ext cx="40965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Show me how many ...</a:t>
            </a:r>
            <a:endParaRPr/>
          </a:p>
        </p:txBody>
      </p:sp>
      <p:sp>
        <p:nvSpPr>
          <p:cNvPr id="176" name="Google Shape;176;p15"/>
          <p:cNvSpPr txBox="1">
            <a:spLocks noGrp="1"/>
          </p:cNvSpPr>
          <p:nvPr>
            <p:ph type="body" idx="2"/>
          </p:nvPr>
        </p:nvSpPr>
        <p:spPr>
          <a:xfrm>
            <a:off x="310900" y="4286250"/>
            <a:ext cx="8521200" cy="52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These are all attributes about you!</a:t>
            </a:r>
            <a:endParaRPr b="1"/>
          </a:p>
        </p:txBody>
      </p:sp>
      <p:pic>
        <p:nvPicPr>
          <p:cNvPr id="177" name="Google Shape;177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4955302" y="1170100"/>
            <a:ext cx="3659098" cy="365909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5"/>
          <p:cNvSpPr txBox="1">
            <a:spLocks noGrp="1"/>
          </p:cNvSpPr>
          <p:nvPr>
            <p:ph type="body" idx="1"/>
          </p:nvPr>
        </p:nvSpPr>
        <p:spPr>
          <a:xfrm>
            <a:off x="310900" y="2703137"/>
            <a:ext cx="4096500" cy="46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Show me if you ...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Tally charts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85" name="Google Shape;185;p16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86" name="Google Shape;186;p16"/>
          <p:cNvSpPr txBox="1">
            <a:spLocks noGrp="1"/>
          </p:cNvSpPr>
          <p:nvPr>
            <p:ph type="body" idx="4294967295"/>
          </p:nvPr>
        </p:nvSpPr>
        <p:spPr>
          <a:xfrm>
            <a:off x="310900" y="10231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What would you like to find out about the learners in our class?</a:t>
            </a:r>
            <a:endParaRPr b="1"/>
          </a:p>
        </p:txBody>
      </p:sp>
      <p:sp>
        <p:nvSpPr>
          <p:cNvPr id="187" name="Google Shape;187;p16"/>
          <p:cNvSpPr txBox="1">
            <a:spLocks noGrp="1"/>
          </p:cNvSpPr>
          <p:nvPr>
            <p:ph type="body" idx="4294967295"/>
          </p:nvPr>
        </p:nvSpPr>
        <p:spPr>
          <a:xfrm>
            <a:off x="310900" y="1576587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What is the most common hair colour in our class?</a:t>
            </a:r>
            <a:endParaRPr b="1"/>
          </a:p>
        </p:txBody>
      </p:sp>
      <p:sp>
        <p:nvSpPr>
          <p:cNvPr id="188" name="Google Shape;188;p16"/>
          <p:cNvSpPr txBox="1">
            <a:spLocks noGrp="1"/>
          </p:cNvSpPr>
          <p:nvPr>
            <p:ph type="body" idx="4294967295"/>
          </p:nvPr>
        </p:nvSpPr>
        <p:spPr>
          <a:xfrm>
            <a:off x="311400" y="4430325"/>
            <a:ext cx="85212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Question:</a:t>
            </a:r>
            <a:r>
              <a:rPr lang="en-GB"/>
              <a:t> What happens if your hair colour isn’t on the list?</a:t>
            </a:r>
            <a:endParaRPr b="1"/>
          </a:p>
        </p:txBody>
      </p:sp>
      <p:sp>
        <p:nvSpPr>
          <p:cNvPr id="189" name="Google Shape;189;p16"/>
          <p:cNvSpPr txBox="1">
            <a:spLocks noGrp="1"/>
          </p:cNvSpPr>
          <p:nvPr>
            <p:ph type="body" idx="4294967295"/>
          </p:nvPr>
        </p:nvSpPr>
        <p:spPr>
          <a:xfrm>
            <a:off x="310400" y="340030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Brown</a:t>
            </a:r>
            <a:endParaRPr b="1"/>
          </a:p>
        </p:txBody>
      </p:sp>
      <p:sp>
        <p:nvSpPr>
          <p:cNvPr id="190" name="Google Shape;190;p16"/>
          <p:cNvSpPr txBox="1">
            <a:spLocks noGrp="1"/>
          </p:cNvSpPr>
          <p:nvPr>
            <p:ph type="body" idx="4294967295"/>
          </p:nvPr>
        </p:nvSpPr>
        <p:spPr>
          <a:xfrm>
            <a:off x="2101425" y="340030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Blonde</a:t>
            </a:r>
            <a:endParaRPr b="1"/>
          </a:p>
        </p:txBody>
      </p:sp>
      <p:sp>
        <p:nvSpPr>
          <p:cNvPr id="191" name="Google Shape;191;p16"/>
          <p:cNvSpPr txBox="1">
            <a:spLocks noGrp="1"/>
          </p:cNvSpPr>
          <p:nvPr>
            <p:ph type="body" idx="4294967295"/>
          </p:nvPr>
        </p:nvSpPr>
        <p:spPr>
          <a:xfrm>
            <a:off x="5378675" y="340030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Black</a:t>
            </a:r>
            <a:endParaRPr b="1"/>
          </a:p>
        </p:txBody>
      </p:sp>
      <p:sp>
        <p:nvSpPr>
          <p:cNvPr id="192" name="Google Shape;192;p16"/>
          <p:cNvSpPr txBox="1">
            <a:spLocks noGrp="1"/>
          </p:cNvSpPr>
          <p:nvPr>
            <p:ph type="body" idx="4294967295"/>
          </p:nvPr>
        </p:nvSpPr>
        <p:spPr>
          <a:xfrm>
            <a:off x="3740050" y="340030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Ginger</a:t>
            </a:r>
            <a:endParaRPr b="1"/>
          </a:p>
        </p:txBody>
      </p:sp>
      <p:sp>
        <p:nvSpPr>
          <p:cNvPr id="193" name="Google Shape;193;p16"/>
          <p:cNvSpPr txBox="1">
            <a:spLocks noGrp="1"/>
          </p:cNvSpPr>
          <p:nvPr>
            <p:ph type="body" idx="4294967295"/>
          </p:nvPr>
        </p:nvSpPr>
        <p:spPr>
          <a:xfrm>
            <a:off x="7169700" y="341670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Grey</a:t>
            </a:r>
            <a:endParaRPr b="1"/>
          </a:p>
        </p:txBody>
      </p:sp>
      <p:pic>
        <p:nvPicPr>
          <p:cNvPr id="194" name="Google Shape;19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543" y="2318023"/>
            <a:ext cx="1096020" cy="1135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90185" y="2414416"/>
            <a:ext cx="973000" cy="942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99483" y="2306995"/>
            <a:ext cx="1096018" cy="11576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431800" y="2370622"/>
            <a:ext cx="1138675" cy="1030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357862" y="2210363"/>
            <a:ext cx="1096025" cy="125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Tally charts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205" name="Google Shape;205;p17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06" name="Google Shape;206;p17"/>
          <p:cNvSpPr txBox="1">
            <a:spLocks noGrp="1"/>
          </p:cNvSpPr>
          <p:nvPr>
            <p:ph type="body" idx="4294967295"/>
          </p:nvPr>
        </p:nvSpPr>
        <p:spPr>
          <a:xfrm>
            <a:off x="310900" y="10231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What would you like to find out about the learners in our class?</a:t>
            </a:r>
            <a:endParaRPr b="1"/>
          </a:p>
        </p:txBody>
      </p:sp>
      <p:sp>
        <p:nvSpPr>
          <p:cNvPr id="207" name="Google Shape;207;p17"/>
          <p:cNvSpPr txBox="1">
            <a:spLocks noGrp="1"/>
          </p:cNvSpPr>
          <p:nvPr>
            <p:ph type="body" idx="4294967295"/>
          </p:nvPr>
        </p:nvSpPr>
        <p:spPr>
          <a:xfrm>
            <a:off x="310900" y="1576587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What is the most common eye colour in our class?</a:t>
            </a:r>
            <a:endParaRPr b="1"/>
          </a:p>
        </p:txBody>
      </p:sp>
      <p:sp>
        <p:nvSpPr>
          <p:cNvPr id="208" name="Google Shape;208;p17"/>
          <p:cNvSpPr txBox="1">
            <a:spLocks noGrp="1"/>
          </p:cNvSpPr>
          <p:nvPr>
            <p:ph type="body" idx="4294967295"/>
          </p:nvPr>
        </p:nvSpPr>
        <p:spPr>
          <a:xfrm>
            <a:off x="311400" y="4430325"/>
            <a:ext cx="8521200" cy="38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Question: </a:t>
            </a:r>
            <a:r>
              <a:rPr lang="en-GB"/>
              <a:t>What happens if your eye colour isn’t on the list?</a:t>
            </a:r>
            <a:endParaRPr b="1"/>
          </a:p>
        </p:txBody>
      </p:sp>
      <p:pic>
        <p:nvPicPr>
          <p:cNvPr id="209" name="Google Shape;20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1563" y="2553167"/>
            <a:ext cx="1500563" cy="38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50400" y="2571579"/>
            <a:ext cx="1436873" cy="345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92970" y="2495147"/>
            <a:ext cx="1500576" cy="40925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17"/>
          <p:cNvSpPr txBox="1">
            <a:spLocks noGrp="1"/>
          </p:cNvSpPr>
          <p:nvPr>
            <p:ph type="body" idx="4294967295"/>
          </p:nvPr>
        </p:nvSpPr>
        <p:spPr>
          <a:xfrm>
            <a:off x="310400" y="317635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Brown</a:t>
            </a:r>
            <a:endParaRPr b="1"/>
          </a:p>
        </p:txBody>
      </p:sp>
      <p:sp>
        <p:nvSpPr>
          <p:cNvPr id="213" name="Google Shape;213;p17"/>
          <p:cNvSpPr txBox="1">
            <a:spLocks noGrp="1"/>
          </p:cNvSpPr>
          <p:nvPr>
            <p:ph type="body" idx="4294967295"/>
          </p:nvPr>
        </p:nvSpPr>
        <p:spPr>
          <a:xfrm>
            <a:off x="2171275" y="317635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Blue</a:t>
            </a:r>
            <a:endParaRPr b="1"/>
          </a:p>
        </p:txBody>
      </p:sp>
      <p:sp>
        <p:nvSpPr>
          <p:cNvPr id="214" name="Google Shape;214;p17"/>
          <p:cNvSpPr txBox="1">
            <a:spLocks noGrp="1"/>
          </p:cNvSpPr>
          <p:nvPr>
            <p:ph type="body" idx="4294967295"/>
          </p:nvPr>
        </p:nvSpPr>
        <p:spPr>
          <a:xfrm>
            <a:off x="5388000" y="317635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Hazel</a:t>
            </a:r>
            <a:endParaRPr b="1"/>
          </a:p>
        </p:txBody>
      </p:sp>
      <p:sp>
        <p:nvSpPr>
          <p:cNvPr id="215" name="Google Shape;215;p17"/>
          <p:cNvSpPr txBox="1">
            <a:spLocks noGrp="1"/>
          </p:cNvSpPr>
          <p:nvPr>
            <p:ph type="body" idx="4294967295"/>
          </p:nvPr>
        </p:nvSpPr>
        <p:spPr>
          <a:xfrm>
            <a:off x="3740050" y="317635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Green</a:t>
            </a:r>
            <a:endParaRPr b="1"/>
          </a:p>
        </p:txBody>
      </p:sp>
      <p:sp>
        <p:nvSpPr>
          <p:cNvPr id="216" name="Google Shape;216;p17"/>
          <p:cNvSpPr txBox="1">
            <a:spLocks noGrp="1"/>
          </p:cNvSpPr>
          <p:nvPr>
            <p:ph type="body" idx="4294967295"/>
          </p:nvPr>
        </p:nvSpPr>
        <p:spPr>
          <a:xfrm>
            <a:off x="7169700" y="3192750"/>
            <a:ext cx="16629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Grey</a:t>
            </a:r>
            <a:endParaRPr b="1"/>
          </a:p>
        </p:txBody>
      </p:sp>
      <p:pic>
        <p:nvPicPr>
          <p:cNvPr id="217" name="Google Shape;217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01013" y="2594531"/>
            <a:ext cx="1436874" cy="362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69700" y="2578626"/>
            <a:ext cx="1436875" cy="3315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1132</Words>
  <Application>Microsoft Office PowerPoint</Application>
  <PresentationFormat>On-screen Show (16:9)</PresentationFormat>
  <Paragraphs>204</Paragraphs>
  <Slides>17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Quicksand</vt:lpstr>
      <vt:lpstr>Quicksand Light</vt:lpstr>
      <vt:lpstr>NCCE Slides</vt:lpstr>
      <vt:lpstr>Lesson 5: Comparing people</vt:lpstr>
      <vt:lpstr>Lesson 5: Comparing people</vt:lpstr>
      <vt:lpstr>We can describe and group objects using attributes such as:</vt:lpstr>
      <vt:lpstr>We can also use attributes to describe people </vt:lpstr>
      <vt:lpstr>Do they have hair?</vt:lpstr>
      <vt:lpstr>Kat’s attributes</vt:lpstr>
      <vt:lpstr>Other attributes of people</vt:lpstr>
      <vt:lpstr>Tally charts   </vt:lpstr>
      <vt:lpstr>Tally charts   </vt:lpstr>
      <vt:lpstr>Tally charts   </vt:lpstr>
      <vt:lpstr>Tally charts   </vt:lpstr>
      <vt:lpstr>Pictograms</vt:lpstr>
      <vt:lpstr>Create your pictogram</vt:lpstr>
      <vt:lpstr>Lesson 5: Comparing people What is our class’s favourite subject?</vt:lpstr>
      <vt:lpstr>What did you find out?</vt:lpstr>
      <vt:lpstr>How confident are you? (1–3)</vt:lpstr>
      <vt:lpstr>Next lesson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5: Comparing people</dc:title>
  <cp:lastModifiedBy>Giles @ Digital Learning Cornwall</cp:lastModifiedBy>
  <cp:revision>3</cp:revision>
  <dcterms:modified xsi:type="dcterms:W3CDTF">2024-11-26T22:17:18Z</dcterms:modified>
</cp:coreProperties>
</file>